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56" r:id="rId3"/>
    <p:sldId id="257" r:id="rId4"/>
    <p:sldId id="258" r:id="rId5"/>
    <p:sldId id="267" r:id="rId6"/>
    <p:sldId id="270" r:id="rId7"/>
    <p:sldId id="271" r:id="rId8"/>
    <p:sldId id="265" r:id="rId9"/>
    <p:sldId id="272" r:id="rId10"/>
    <p:sldId id="277" r:id="rId11"/>
    <p:sldId id="268" r:id="rId12"/>
    <p:sldId id="274" r:id="rId13"/>
    <p:sldId id="269" r:id="rId14"/>
    <p:sldId id="275" r:id="rId15"/>
    <p:sldId id="266" r:id="rId16"/>
    <p:sldId id="276" r:id="rId17"/>
    <p:sldId id="259" r:id="rId18"/>
    <p:sldId id="27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 Template" id="{0D15B6BF-A034-FD49-BA8A-EB6B9A41BC87}">
          <p14:sldIdLst>
            <p14:sldId id="262"/>
            <p14:sldId id="256"/>
            <p14:sldId id="257"/>
            <p14:sldId id="258"/>
            <p14:sldId id="267"/>
            <p14:sldId id="270"/>
            <p14:sldId id="271"/>
            <p14:sldId id="265"/>
            <p14:sldId id="272"/>
            <p14:sldId id="277"/>
            <p14:sldId id="268"/>
            <p14:sldId id="274"/>
            <p14:sldId id="269"/>
            <p14:sldId id="275"/>
            <p14:sldId id="266"/>
            <p14:sldId id="276"/>
            <p14:sldId id="25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60093"/>
    <a:srgbClr val="141414"/>
    <a:srgbClr val="6E716D"/>
    <a:srgbClr val="55BD75"/>
    <a:srgbClr val="123A4B"/>
    <a:srgbClr val="FF7E79"/>
    <a:srgbClr val="196FD5"/>
    <a:srgbClr val="E43630"/>
    <a:srgbClr val="E5B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65B91-1B65-DF41-82D0-E26399075CA3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685C3-F048-B843-AB5E-D7FAAD8F02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565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685C3-F048-B843-AB5E-D7FAAD8F027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86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685C3-F048-B843-AB5E-D7FAAD8F027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69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5834A-7529-F143-854A-000C94BFA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050F66-2920-B549-81E0-F0A9AC50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0822F1-FF07-EA49-848A-B4A38709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BCEA0E-B55D-A243-B22D-8768EAF1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74D825-0DDC-AA4B-BECF-4ED2B563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12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29960-477C-2B45-9579-C69DAC7D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C1D133-21AC-EA46-AEBA-59957CF6C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A9008-D470-1C49-A91D-5C1BD697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9941A-FF87-924F-8C44-A0963C24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77AD01-5058-384E-8F36-D9266048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92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D583F0-C3AF-4644-93B6-B330E67DB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82D2EF-1728-8B4F-9DB0-4F70BD1B7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8B6FA-444A-FC4B-A3FF-91CF402D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93BD68-E811-454C-BFF2-199C2B32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576E82-9123-0749-8A45-257ECAC5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70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E5696-3153-ED48-9E48-BDAE2543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D890E-574A-0649-A76E-C09E92FA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C6406-BCB6-F647-A488-7B1A934B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73F8C2-6C98-444F-90C3-C53CCD31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77622-BE7F-9540-9BB6-EA3922FF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81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DF956-BC49-6640-B85E-5BB3B249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C0EB01-D68B-EC44-96F3-55B59476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A818AC-FD57-F34C-8A6B-231F9616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982403-4E1A-4648-B7E5-4931F9F2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A0FB7B-5868-1441-A0D4-949DF5D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47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6556B-5EC5-5344-961A-7187EC9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640E3-2521-6D45-AA0E-4E90C661A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4AEDD6-22EF-E442-A009-0E6A813FC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665BDE-EF8C-0D46-B6E8-FA898F4A7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A39792-1A67-4643-AF09-A2EE20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28A417-F400-BE44-9D87-300C12D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14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82A88-3431-8E4D-AF8F-DE036B367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9E93E-C08E-D341-9EAD-7AE2ABCA4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62EF81-A7B2-8A4A-86D9-67BBDBD13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2CBB87-DF2A-884C-A1D2-7EB24DB82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8AC6CD-6502-7048-8FEA-3FC846933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7F2D3C-35D3-034F-867D-7FEC4BC5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9D57E6-6002-EE44-B1C5-B41FBB85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9AB7A6-1F29-BE40-AE94-5B29DB7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35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6EDA0-0FF4-5342-875E-8BCE5774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7AB889-3862-CD4E-A42B-EEC442F2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CE5EF1-8CDA-8D45-A1D9-23D3AE26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E0DF81-0DBE-6945-A2CE-51EF5126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48549A-CA69-DE45-84E9-2E168B93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A80D96-6574-5E46-8E2B-E026C6AC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2AC234-292C-3C42-846C-AE33E991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7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2B843-F41D-1E44-A57C-9D2BBED5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7277E-A91B-C74D-AE12-2D4F7B3A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3FDDE5-C65D-424E-A76B-739A02A0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B9C36E-5606-E140-94E1-F831C1F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2C876E-EBF4-614C-839A-B310F98C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4FF6F3-9B19-4946-AE58-8550088A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44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6698A-4089-324E-803D-DA86874B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7A0C4A5-0B19-0B45-8110-F9DB8493A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1A136F-A45A-CD4A-BC0E-9A34F6504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1FEA85-13F6-9D44-BD64-E774925F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BFA1D-12D7-D147-836F-9C369598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ACCF58-D63B-9440-809A-EB2E4C32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71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1E1FF5D-44FA-6F4C-BD5A-977EDDE0B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37EF4-1033-7646-8DD1-456C9C6C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5A20E3-FC63-E742-AECF-7719E5BC3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7E3B1-CB84-044B-9164-D9B1EFC15726}" type="datetimeFigureOut">
              <a:rPr lang="pt-BR" smtClean="0"/>
              <a:t>16/05/2022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21D155-2D25-594B-BBA9-F26AB7B08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CA49BD-3B65-4B41-B235-90F1C898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02840-8352-914F-B97E-7B02C911D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35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flix New Logo Animation 2019" descr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1A987FB9-1AB6-8543-8296-29071AD859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solidFill>
            <a:srgbClr val="141414"/>
          </a:solidFill>
        </p:spPr>
      </p:pic>
    </p:spTree>
    <p:extLst>
      <p:ext uri="{BB962C8B-B14F-4D97-AF65-F5344CB8AC3E}">
        <p14:creationId xmlns:p14="http://schemas.microsoft.com/office/powerpoint/2010/main" val="26041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Sol se pondo atrás de árvores&#10;&#10;Descrição gerada automaticamente">
            <a:extLst>
              <a:ext uri="{FF2B5EF4-FFF2-40B4-BE49-F238E27FC236}">
                <a16:creationId xmlns:a16="http://schemas.microsoft.com/office/drawing/2014/main" id="{204E0F70-C6DA-F446-A427-4B5D99A4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B566025D-1CFF-6643-828C-2303F752D12D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175825" y="90036"/>
            <a:ext cx="664287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é Segurança de Internet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9898392-171F-54E0-16EA-877366929A5F}"/>
              </a:ext>
            </a:extLst>
          </p:cNvPr>
          <p:cNvSpPr txBox="1"/>
          <p:nvPr/>
        </p:nvSpPr>
        <p:spPr>
          <a:xfrm>
            <a:off x="241073" y="905352"/>
            <a:ext cx="6094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Quais são as ameaças mais comuns à segurança na Internet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6EBCC36-4E38-AD71-A37A-209EFE4C06D6}"/>
              </a:ext>
            </a:extLst>
          </p:cNvPr>
          <p:cNvSpPr txBox="1"/>
          <p:nvPr/>
        </p:nvSpPr>
        <p:spPr>
          <a:xfrm>
            <a:off x="241073" y="18939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Hackeamento</a:t>
            </a:r>
            <a:r>
              <a:rPr lang="pt-BR" b="1" dirty="0">
                <a:solidFill>
                  <a:schemeClr val="bg1"/>
                </a:solidFill>
                <a:latin typeface="Century Gothic" panose="020B0502020202020204" pitchFamily="34" charset="0"/>
              </a:rPr>
              <a:t> e acesso remoto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AABD639-8ADC-70D1-683D-5D22D5555B53}"/>
              </a:ext>
            </a:extLst>
          </p:cNvPr>
          <p:cNvSpPr txBox="1"/>
          <p:nvPr/>
        </p:nvSpPr>
        <p:spPr>
          <a:xfrm>
            <a:off x="128565" y="2311926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Os hackers estão sempre procurando explorar uma rede privada ou vulnerabilidades do sistema, de forma que possam roubar informações e dados confidenciais. A tecnologia de acesso remoto dá a eles outro alvo a ser explorado. Os softwares de acesso remoto permitem que os usuários acessem e controlem um computador remotamente e, desde a pandemia, com mais pessoas trabalhando remotamente, sua utilização aumentou. 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C5EFDB0-9C6C-95D0-A608-AC1A4F3CD325}"/>
              </a:ext>
            </a:extLst>
          </p:cNvPr>
          <p:cNvGrpSpPr/>
          <p:nvPr/>
        </p:nvGrpSpPr>
        <p:grpSpPr>
          <a:xfrm>
            <a:off x="527647" y="5420308"/>
            <a:ext cx="1506964" cy="374904"/>
            <a:chOff x="585216" y="3767328"/>
            <a:chExt cx="1506964" cy="374904"/>
          </a:xfrm>
        </p:grpSpPr>
        <p:sp>
          <p:nvSpPr>
            <p:cNvPr id="20" name="Retângulo Arredondado 40">
              <a:extLst>
                <a:ext uri="{FF2B5EF4-FFF2-40B4-BE49-F238E27FC236}">
                  <a16:creationId xmlns:a16="http://schemas.microsoft.com/office/drawing/2014/main" id="{19C31FF0-5BB4-8978-E304-C825CFDE6BFF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Triângulo 41">
              <a:extLst>
                <a:ext uri="{FF2B5EF4-FFF2-40B4-BE49-F238E27FC236}">
                  <a16:creationId xmlns:a16="http://schemas.microsoft.com/office/drawing/2014/main" id="{346D455A-F6DA-F9AB-BA1C-CCF142ED13C6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50D1488-60BB-C7DB-6745-46F5939F2F41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24" name="Oval 3">
            <a:extLst>
              <a:ext uri="{FF2B5EF4-FFF2-40B4-BE49-F238E27FC236}">
                <a16:creationId xmlns:a16="http://schemas.microsoft.com/office/drawing/2014/main" id="{2017A1D5-D727-6148-6B99-150BD2B37A9A}"/>
              </a:ext>
            </a:extLst>
          </p:cNvPr>
          <p:cNvSpPr/>
          <p:nvPr/>
        </p:nvSpPr>
        <p:spPr>
          <a:xfrm>
            <a:off x="2215823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BCF49AA6-0761-13E7-6C58-EEAFF288616F}"/>
              </a:ext>
            </a:extLst>
          </p:cNvPr>
          <p:cNvSpPr/>
          <p:nvPr/>
        </p:nvSpPr>
        <p:spPr>
          <a:xfrm>
            <a:off x="2735887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EECA2593-C6E0-DC60-09C8-BAFE38FB6467}"/>
              </a:ext>
            </a:extLst>
          </p:cNvPr>
          <p:cNvSpPr/>
          <p:nvPr/>
        </p:nvSpPr>
        <p:spPr>
          <a:xfrm>
            <a:off x="3255951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381F2F7-95B9-3020-AD8F-5E2AAF19CFCF}"/>
              </a:ext>
            </a:extLst>
          </p:cNvPr>
          <p:cNvSpPr txBox="1"/>
          <p:nvPr/>
        </p:nvSpPr>
        <p:spPr>
          <a:xfrm>
            <a:off x="2257233" y="5427760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31" name="Gráfico 30" descr="Sinal de polegar para cima com preenchimento sólido">
            <a:extLst>
              <a:ext uri="{FF2B5EF4-FFF2-40B4-BE49-F238E27FC236}">
                <a16:creationId xmlns:a16="http://schemas.microsoft.com/office/drawing/2014/main" id="{B50AA94E-74A4-252A-3ECB-9AF3FE61D9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828817" y="5470600"/>
            <a:ext cx="200122" cy="279239"/>
          </a:xfrm>
          <a:prstGeom prst="rect">
            <a:avLst/>
          </a:prstGeom>
        </p:spPr>
      </p:pic>
      <p:pic>
        <p:nvPicPr>
          <p:cNvPr id="32" name="Gráfico 31" descr="Sinal de polegar para cima com preenchimento sólido">
            <a:extLst>
              <a:ext uri="{FF2B5EF4-FFF2-40B4-BE49-F238E27FC236}">
                <a16:creationId xmlns:a16="http://schemas.microsoft.com/office/drawing/2014/main" id="{2DFB7C91-5B1B-B1F7-CC1A-0D415EFD30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335890" y="5493069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264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Vista de uma cidade à noite&#10;&#10;Descrição gerada automaticamente">
            <a:extLst>
              <a:ext uri="{FF2B5EF4-FFF2-40B4-BE49-F238E27FC236}">
                <a16:creationId xmlns:a16="http://schemas.microsoft.com/office/drawing/2014/main" id="{FF4B01C0-B7CA-384B-BD5E-F01CD7ED6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0"/>
          <a:stretch/>
        </p:blipFill>
        <p:spPr>
          <a:xfrm>
            <a:off x="0" y="0"/>
            <a:ext cx="12189837" cy="685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FAEDE7A3-E8D3-FC40-B0C7-76D3CE32370D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427542" y="919404"/>
            <a:ext cx="516255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Como Proteger seus dados on-line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427542" y="2019280"/>
            <a:ext cx="5162550" cy="373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 autenticação multifatorial diminui a probabilidade de um ataque virtual bem-sucedido. Para tornar suas contas on-line mais seguras, é uma boa ideia implementar a autenticação multifatorial quando possível. Você também pode considerar usar um aplicativo autenticador de terceiros, como Google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Authenticator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e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Authy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para ajudar na segurança da Internet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527647" y="5420308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215823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735887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255951" y="542776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257233" y="5427760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828817" y="5470600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335890" y="5493069"/>
            <a:ext cx="200122" cy="2792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02646F-AF24-5892-55DE-DB613E0FB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441" y="882316"/>
            <a:ext cx="5289017" cy="36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Vista de uma cidade à noite&#10;&#10;Descrição gerada automaticamente">
            <a:extLst>
              <a:ext uri="{FF2B5EF4-FFF2-40B4-BE49-F238E27FC236}">
                <a16:creationId xmlns:a16="http://schemas.microsoft.com/office/drawing/2014/main" id="{FF4B01C0-B7CA-384B-BD5E-F01CD7ED6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0"/>
          <a:stretch/>
        </p:blipFill>
        <p:spPr>
          <a:xfrm>
            <a:off x="0" y="0"/>
            <a:ext cx="12189837" cy="685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FAEDE7A3-E8D3-FC40-B0C7-76D3CE32370D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2735886" y="37088"/>
            <a:ext cx="7153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Como Proteger seus dados on-line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247542" y="1406853"/>
            <a:ext cx="5162550" cy="410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Um firewall funciona como uma barreira entre seu computador e outra rede, como a Internet. Os firewalls bloqueiam tráfego indesejado e também podem ajudar a impedir que software malicioso infecte o seu computador. Normalmente, o seu sistema operacional e sistema de segurança vêm com um firewall pré-instalado. Para maximizar a segurança na Internet, é uma boa ideia certificar-se de que esses recursos estejam ativados, com suas configurações definidas para executar atualizações automaticamente.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447708" y="5680912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135884" y="5688364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655948" y="5688364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176012" y="5688364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177294" y="5688364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748878" y="5731204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255951" y="5753673"/>
            <a:ext cx="200122" cy="27923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78F7220-0D86-4DD0-64D3-1047F8936EB4}"/>
              </a:ext>
            </a:extLst>
          </p:cNvPr>
          <p:cNvSpPr txBox="1"/>
          <p:nvPr/>
        </p:nvSpPr>
        <p:spPr>
          <a:xfrm>
            <a:off x="218284" y="79929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 um firewall</a:t>
            </a:r>
          </a:p>
        </p:txBody>
      </p:sp>
    </p:spTree>
    <p:extLst>
      <p:ext uri="{BB962C8B-B14F-4D97-AF65-F5344CB8AC3E}">
        <p14:creationId xmlns:p14="http://schemas.microsoft.com/office/powerpoint/2010/main" val="373841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Homem ao lado de barco na água&#10;&#10;Descrição gerada automaticamente">
            <a:extLst>
              <a:ext uri="{FF2B5EF4-FFF2-40B4-BE49-F238E27FC236}">
                <a16:creationId xmlns:a16="http://schemas.microsoft.com/office/drawing/2014/main" id="{DDD6551A-EAD7-B143-B34B-312C55FE4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4" b="5300"/>
          <a:stretch/>
        </p:blipFill>
        <p:spPr>
          <a:xfrm>
            <a:off x="-1200" y="-1"/>
            <a:ext cx="12193200" cy="6857999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C4053D1-9FF8-EA42-85AA-D62AA08A0B65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520064" y="1576871"/>
            <a:ext cx="538543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Como se Proteger On-line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520065" y="2298273"/>
            <a:ext cx="5162550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 melhor software de segurança na Internet protegerá você de várias ameaças à segurança na Internet, incluindo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hackeamento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vírus e malware. Um produto de segurança na Internet abrangente deve conseguir localizar vulnerabilidades do dispositivo, bloquear ameaças virtuais antes que elas atuem e isolar e remover perigos imediatos.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607586" y="5517421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295762" y="5524873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815826" y="5524873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335890" y="5524873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337172" y="5524873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908756" y="5567713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415829" y="5590182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Homem ao lado de barco na água&#10;&#10;Descrição gerada automaticamente">
            <a:extLst>
              <a:ext uri="{FF2B5EF4-FFF2-40B4-BE49-F238E27FC236}">
                <a16:creationId xmlns:a16="http://schemas.microsoft.com/office/drawing/2014/main" id="{DDD6551A-EAD7-B143-B34B-312C55FE4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4" b="5300"/>
          <a:stretch/>
        </p:blipFill>
        <p:spPr>
          <a:xfrm>
            <a:off x="-1200" y="-1"/>
            <a:ext cx="12193200" cy="6857999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C4053D1-9FF8-EA42-85AA-D62AA08A0B65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212781" y="113698"/>
            <a:ext cx="538543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Como se Proteger On-line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288630" y="2229555"/>
            <a:ext cx="5162550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FFFFFF"/>
                </a:solidFill>
                <a:latin typeface="Century Gothic" panose="020B0502020202020204" pitchFamily="34" charset="0"/>
              </a:rPr>
              <a:t>O </a:t>
            </a:r>
            <a:r>
              <a:rPr lang="pt-BR" sz="16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hackeamento</a:t>
            </a:r>
            <a:r>
              <a:rPr lang="pt-BR" sz="1600" dirty="0">
                <a:solidFill>
                  <a:srgbClr val="FFFFFF"/>
                </a:solidFill>
                <a:latin typeface="Century Gothic" panose="020B0502020202020204" pitchFamily="34" charset="0"/>
              </a:rPr>
              <a:t> da webcam ocorre quando os hackers acessam a câmera do seu dispositivo móvel e computador e gravam você. Essa ameaça à segurança na Internet é conhecida como "</a:t>
            </a:r>
            <a:r>
              <a:rPr lang="pt-BR" sz="16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camfecting</a:t>
            </a:r>
            <a:r>
              <a:rPr lang="pt-BR" sz="1600" dirty="0">
                <a:solidFill>
                  <a:srgbClr val="FFFFFF"/>
                </a:solidFill>
                <a:latin typeface="Century Gothic" panose="020B0502020202020204" pitchFamily="34" charset="0"/>
              </a:rPr>
              <a:t>". A quantidade de ataques gravados é relativamente baixa, embora a maioria ocorra sem que a vítima jamais tenha percebido que foi comprometida, passando despercebidos.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373354" y="5778025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061530" y="5785477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581594" y="5785477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101658" y="5785477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102940" y="5785477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674524" y="5828317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181597" y="5850786"/>
            <a:ext cx="200122" cy="27923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F729E8E-1CB0-E5AE-3873-75A6C3E462A8}"/>
              </a:ext>
            </a:extLst>
          </p:cNvPr>
          <p:cNvSpPr txBox="1"/>
          <p:nvPr/>
        </p:nvSpPr>
        <p:spPr>
          <a:xfrm>
            <a:off x="288630" y="958926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Bloqueie o acesso à webcam, de forma que sua privacidade na Internet seja assegurada </a:t>
            </a:r>
          </a:p>
        </p:txBody>
      </p:sp>
    </p:spTree>
    <p:extLst>
      <p:ext uri="{BB962C8B-B14F-4D97-AF65-F5344CB8AC3E}">
        <p14:creationId xmlns:p14="http://schemas.microsoft.com/office/powerpoint/2010/main" val="136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Esquilo em tronco de árvore&#10;&#10;Descrição gerada automaticamente">
            <a:extLst>
              <a:ext uri="{FF2B5EF4-FFF2-40B4-BE49-F238E27FC236}">
                <a16:creationId xmlns:a16="http://schemas.microsoft.com/office/drawing/2014/main" id="{71347741-39BD-E846-9D1A-040B3F1D6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 b="9346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01D60B0A-BE72-E045-B0D0-90657E41184C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25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520065" y="1576871"/>
            <a:ext cx="516255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Cuide de Toda a </a:t>
            </a:r>
            <a:r>
              <a:rPr lang="pt-BR" dirty="0" err="1"/>
              <a:t>Familia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520065" y="2298273"/>
            <a:ext cx="5162550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Controle de pais refere-se às configurações que permitem que você controle o conteúdo que o seu filho pode ver na Internet. Usado em conjunto com configurações de privacidade, o controle de pais pode ajudar a aumentar a segurança na Internet para crianças. A configuração do controle de pais varia de acordo com a plataforma e o dispositivo.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607586" y="5491933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295762" y="549938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815826" y="549938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335890" y="549938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337172" y="5499385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908756" y="5542225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415829" y="5564694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Esquilo em tronco de árvore&#10;&#10;Descrição gerada automaticamente">
            <a:extLst>
              <a:ext uri="{FF2B5EF4-FFF2-40B4-BE49-F238E27FC236}">
                <a16:creationId xmlns:a16="http://schemas.microsoft.com/office/drawing/2014/main" id="{71347741-39BD-E846-9D1A-040B3F1D6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 b="9346"/>
          <a:stretch/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01D60B0A-BE72-E045-B0D0-90657E41184C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25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108878" y="110392"/>
            <a:ext cx="516255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Cuide de Toda a </a:t>
            </a:r>
            <a:r>
              <a:rPr lang="pt-BR" dirty="0" err="1"/>
              <a:t>Familia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181377" y="1682285"/>
            <a:ext cx="5162550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FFFFFF"/>
                </a:solidFill>
                <a:latin typeface="Century Gothic" panose="020B0502020202020204" pitchFamily="34" charset="0"/>
              </a:rPr>
              <a:t>Hoje em dia, a proteção na Internet precisa dar conta de todos os dispositivos que usamos on-line – notebooks, desktops, smartphones e tablets. O melhor software de segurança na Internet permitirá que você instale o programa antivírus em vários dispositivos, oferecendo proteção entre plataformas contra as ameaças à segurança na Internet.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247586" y="4988263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1935762" y="499571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455826" y="499571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2975890" y="499571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1977172" y="4995715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548756" y="5038555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055829" y="5061024"/>
            <a:ext cx="200122" cy="27923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9B87C0-7734-CBD9-8A40-E14A69FF62ED}"/>
              </a:ext>
            </a:extLst>
          </p:cNvPr>
          <p:cNvSpPr txBox="1"/>
          <p:nvPr/>
        </p:nvSpPr>
        <p:spPr>
          <a:xfrm>
            <a:off x="181377" y="105042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Proteção entre plataformas</a:t>
            </a:r>
          </a:p>
        </p:txBody>
      </p:sp>
    </p:spTree>
    <p:extLst>
      <p:ext uri="{BB962C8B-B14F-4D97-AF65-F5344CB8AC3E}">
        <p14:creationId xmlns:p14="http://schemas.microsoft.com/office/powerpoint/2010/main" val="230075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</p:transition>
    </mc:Choice>
    <mc:Fallback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B633C5B-E94B-A84B-A248-EDF38DDC48E4}"/>
              </a:ext>
            </a:extLst>
          </p:cNvPr>
          <p:cNvSpPr txBox="1"/>
          <p:nvPr/>
        </p:nvSpPr>
        <p:spPr>
          <a:xfrm>
            <a:off x="3452580" y="2301551"/>
            <a:ext cx="5162550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CONCLUSÃO </a:t>
            </a:r>
          </a:p>
          <a:p>
            <a:pPr algn="ctr"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Para usuários básicos de tecnologia é muito difícil se proteger desses tipos de ataques, ainda mais que não se tem um conhecimento técnico em relação a esse tipo de perigo. Todos nós já tivemos algum tipo de problema relacionado a ataques cibernético, mesmo que tenha sido o menor deles e pelo menos uma vez. </a:t>
            </a:r>
          </a:p>
        </p:txBody>
      </p:sp>
    </p:spTree>
    <p:extLst>
      <p:ext uri="{BB962C8B-B14F-4D97-AF65-F5344CB8AC3E}">
        <p14:creationId xmlns:p14="http://schemas.microsoft.com/office/powerpoint/2010/main" val="24787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FD289DA-E9F3-0B4D-A977-8A4C6FA687AF}"/>
              </a:ext>
            </a:extLst>
          </p:cNvPr>
          <p:cNvSpPr txBox="1"/>
          <p:nvPr/>
        </p:nvSpPr>
        <p:spPr>
          <a:xfrm>
            <a:off x="3656870" y="2146635"/>
            <a:ext cx="4878259" cy="1468811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Obrigado</a:t>
            </a:r>
            <a:endParaRPr kumimoji="0" lang="pt-BR" sz="15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ebas Neue" panose="020B0606020202050201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9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FD289DA-E9F3-0B4D-A977-8A4C6FA687AF}"/>
              </a:ext>
            </a:extLst>
          </p:cNvPr>
          <p:cNvSpPr txBox="1"/>
          <p:nvPr/>
        </p:nvSpPr>
        <p:spPr>
          <a:xfrm>
            <a:off x="3329126" y="2546684"/>
            <a:ext cx="5206003" cy="1670209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SEGURANÇA DA INTERNET</a:t>
            </a:r>
          </a:p>
        </p:txBody>
      </p:sp>
    </p:spTree>
    <p:extLst>
      <p:ext uri="{BB962C8B-B14F-4D97-AF65-F5344CB8AC3E}">
        <p14:creationId xmlns:p14="http://schemas.microsoft.com/office/powerpoint/2010/main" val="106831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514725" y="1696840"/>
            <a:ext cx="51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Quem está apresentando?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69FC9D6-FC64-3F4F-9D3B-0A7461146839}"/>
              </a:ext>
            </a:extLst>
          </p:cNvPr>
          <p:cNvGrpSpPr/>
          <p:nvPr/>
        </p:nvGrpSpPr>
        <p:grpSpPr>
          <a:xfrm>
            <a:off x="948984" y="2446020"/>
            <a:ext cx="2781501" cy="2690443"/>
            <a:chOff x="948984" y="2446020"/>
            <a:chExt cx="2781501" cy="2690443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80BD1210-B0B3-C94B-9721-C59F72F20120}"/>
                </a:ext>
              </a:extLst>
            </p:cNvPr>
            <p:cNvGrpSpPr/>
            <p:nvPr/>
          </p:nvGrpSpPr>
          <p:grpSpPr>
            <a:xfrm>
              <a:off x="948984" y="2446020"/>
              <a:ext cx="2402864" cy="2690443"/>
              <a:chOff x="948984" y="2446020"/>
              <a:chExt cx="2402864" cy="2690443"/>
            </a:xfrm>
          </p:grpSpPr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B19822EF-3A59-8041-B3D8-DD77BB7498DB}"/>
                  </a:ext>
                </a:extLst>
              </p:cNvPr>
              <p:cNvSpPr/>
              <p:nvPr/>
            </p:nvSpPr>
            <p:spPr>
              <a:xfrm>
                <a:off x="1034416" y="2446020"/>
                <a:ext cx="2232000" cy="2232000"/>
              </a:xfrm>
              <a:prstGeom prst="rect">
                <a:avLst/>
              </a:prstGeom>
              <a:gradFill flip="none" rotWithShape="1">
                <a:gsLst>
                  <a:gs pos="47000">
                    <a:srgbClr val="196FD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0F2A553-9F5F-8D4B-B6DA-96F633C4224C}"/>
                  </a:ext>
                </a:extLst>
              </p:cNvPr>
              <p:cNvSpPr txBox="1"/>
              <p:nvPr/>
            </p:nvSpPr>
            <p:spPr>
              <a:xfrm>
                <a:off x="948984" y="4797909"/>
                <a:ext cx="2402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Bruno Brito</a:t>
                </a: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5D4809-B0B0-4D47-9CFF-28DD8C455664}"/>
                </a:ext>
              </a:extLst>
            </p:cNvPr>
            <p:cNvSpPr/>
            <p:nvPr/>
          </p:nvSpPr>
          <p:spPr>
            <a:xfrm>
              <a:off x="1275907" y="2938722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E36058B-092E-7B46-816A-03CCC52F7568}"/>
                </a:ext>
              </a:extLst>
            </p:cNvPr>
            <p:cNvSpPr/>
            <p:nvPr/>
          </p:nvSpPr>
          <p:spPr>
            <a:xfrm>
              <a:off x="2797231" y="293872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Arco 32">
              <a:extLst>
                <a:ext uri="{FF2B5EF4-FFF2-40B4-BE49-F238E27FC236}">
                  <a16:creationId xmlns:a16="http://schemas.microsoft.com/office/drawing/2014/main" id="{32CA2EEB-B58D-4948-9319-6803DAD31A04}"/>
                </a:ext>
              </a:extLst>
            </p:cNvPr>
            <p:cNvSpPr/>
            <p:nvPr/>
          </p:nvSpPr>
          <p:spPr>
            <a:xfrm rot="9203880">
              <a:off x="1603145" y="2462090"/>
              <a:ext cx="2127340" cy="1107577"/>
            </a:xfrm>
            <a:prstGeom prst="arc">
              <a:avLst>
                <a:gd name="adj1" fmla="val 16200000"/>
                <a:gd name="adj2" fmla="val 89149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AA503AD-9D48-954B-8864-7A95996CC7F8}"/>
              </a:ext>
            </a:extLst>
          </p:cNvPr>
          <p:cNvGrpSpPr/>
          <p:nvPr/>
        </p:nvGrpSpPr>
        <p:grpSpPr>
          <a:xfrm>
            <a:off x="3585504" y="2446020"/>
            <a:ext cx="2809540" cy="2690443"/>
            <a:chOff x="3585504" y="2446020"/>
            <a:chExt cx="2809540" cy="2690443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D6B0CCA-02AE-A143-B830-BCC602F2608D}"/>
                </a:ext>
              </a:extLst>
            </p:cNvPr>
            <p:cNvGrpSpPr/>
            <p:nvPr/>
          </p:nvGrpSpPr>
          <p:grpSpPr>
            <a:xfrm>
              <a:off x="3585504" y="2446020"/>
              <a:ext cx="2402864" cy="2690443"/>
              <a:chOff x="3585504" y="2446020"/>
              <a:chExt cx="2402864" cy="2690443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F384660-B3D9-A948-A9C9-92EAF75F3A6E}"/>
                  </a:ext>
                </a:extLst>
              </p:cNvPr>
              <p:cNvSpPr/>
              <p:nvPr/>
            </p:nvSpPr>
            <p:spPr>
              <a:xfrm>
                <a:off x="3670936" y="2446020"/>
                <a:ext cx="2232000" cy="2232000"/>
              </a:xfrm>
              <a:prstGeom prst="rect">
                <a:avLst/>
              </a:prstGeom>
              <a:gradFill>
                <a:gsLst>
                  <a:gs pos="47000">
                    <a:srgbClr val="FFC000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F168378-2D51-2940-B315-A338BA3CBFB3}"/>
                  </a:ext>
                </a:extLst>
              </p:cNvPr>
              <p:cNvSpPr txBox="1"/>
              <p:nvPr/>
            </p:nvSpPr>
            <p:spPr>
              <a:xfrm>
                <a:off x="3585504" y="4797909"/>
                <a:ext cx="2402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Carlos Roberto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0AF096-4111-0F4C-AB36-771BDD28A2EA}"/>
                </a:ext>
              </a:extLst>
            </p:cNvPr>
            <p:cNvSpPr/>
            <p:nvPr/>
          </p:nvSpPr>
          <p:spPr>
            <a:xfrm>
              <a:off x="3916325" y="2938722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4EEB9A-A630-6942-BE7F-1AB8A7B6465C}"/>
                </a:ext>
              </a:extLst>
            </p:cNvPr>
            <p:cNvSpPr/>
            <p:nvPr/>
          </p:nvSpPr>
          <p:spPr>
            <a:xfrm>
              <a:off x="5437649" y="2938721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9052343B-1A71-0744-BCE4-5874DF920D59}"/>
                </a:ext>
              </a:extLst>
            </p:cNvPr>
            <p:cNvSpPr/>
            <p:nvPr/>
          </p:nvSpPr>
          <p:spPr>
            <a:xfrm rot="9203880">
              <a:off x="4267704" y="2462089"/>
              <a:ext cx="2127340" cy="1107577"/>
            </a:xfrm>
            <a:prstGeom prst="arc">
              <a:avLst>
                <a:gd name="adj1" fmla="val 16200000"/>
                <a:gd name="adj2" fmla="val 89149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53FF2E64-8E8F-E542-B2C4-4CB1EDCCB96B}"/>
              </a:ext>
            </a:extLst>
          </p:cNvPr>
          <p:cNvGrpSpPr/>
          <p:nvPr/>
        </p:nvGrpSpPr>
        <p:grpSpPr>
          <a:xfrm>
            <a:off x="6222024" y="2446020"/>
            <a:ext cx="2738116" cy="2698638"/>
            <a:chOff x="6222024" y="2446020"/>
            <a:chExt cx="2738116" cy="269863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CA902A1-2AC1-8648-9FBD-3D5DA4EAF98A}"/>
                </a:ext>
              </a:extLst>
            </p:cNvPr>
            <p:cNvGrpSpPr/>
            <p:nvPr/>
          </p:nvGrpSpPr>
          <p:grpSpPr>
            <a:xfrm>
              <a:off x="6222024" y="2446020"/>
              <a:ext cx="2402864" cy="2698638"/>
              <a:chOff x="6222024" y="2446020"/>
              <a:chExt cx="2402864" cy="2698638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25D9BB54-D661-DA46-B2C6-87240D0F6229}"/>
                  </a:ext>
                </a:extLst>
              </p:cNvPr>
              <p:cNvSpPr/>
              <p:nvPr/>
            </p:nvSpPr>
            <p:spPr>
              <a:xfrm>
                <a:off x="6307456" y="2446020"/>
                <a:ext cx="2232000" cy="2232000"/>
              </a:xfrm>
              <a:prstGeom prst="rect">
                <a:avLst/>
              </a:prstGeom>
              <a:gradFill>
                <a:gsLst>
                  <a:gs pos="47000">
                    <a:srgbClr val="FF0000"/>
                  </a:gs>
                  <a:gs pos="100000">
                    <a:srgbClr val="FF7E7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6F16757-9590-2F4D-8545-0FAC469F2917}"/>
                  </a:ext>
                </a:extLst>
              </p:cNvPr>
              <p:cNvSpPr txBox="1"/>
              <p:nvPr/>
            </p:nvSpPr>
            <p:spPr>
              <a:xfrm>
                <a:off x="6222024" y="4806104"/>
                <a:ext cx="2402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Felipe Ricardo</a:t>
                </a: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4534E07F-C450-7D41-942A-D1BF434C5B78}"/>
                </a:ext>
              </a:extLst>
            </p:cNvPr>
            <p:cNvGrpSpPr/>
            <p:nvPr/>
          </p:nvGrpSpPr>
          <p:grpSpPr>
            <a:xfrm>
              <a:off x="6556743" y="2462090"/>
              <a:ext cx="2403397" cy="1107577"/>
              <a:chOff x="6556743" y="2462090"/>
              <a:chExt cx="2403397" cy="110757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E666506-E1E6-644E-BF0C-0345C2E04E5E}"/>
                  </a:ext>
                </a:extLst>
              </p:cNvPr>
              <p:cNvSpPr/>
              <p:nvPr/>
            </p:nvSpPr>
            <p:spPr>
              <a:xfrm>
                <a:off x="6556743" y="2938722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A780E35-A69E-BE45-8486-F2C5B4E26DDB}"/>
                  </a:ext>
                </a:extLst>
              </p:cNvPr>
              <p:cNvSpPr/>
              <p:nvPr/>
            </p:nvSpPr>
            <p:spPr>
              <a:xfrm>
                <a:off x="8078067" y="293872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Arco 37">
                <a:extLst>
                  <a:ext uri="{FF2B5EF4-FFF2-40B4-BE49-F238E27FC236}">
                    <a16:creationId xmlns:a16="http://schemas.microsoft.com/office/drawing/2014/main" id="{FB3D4FC5-D50C-FA4B-BF8A-DDF62A6F2507}"/>
                  </a:ext>
                </a:extLst>
              </p:cNvPr>
              <p:cNvSpPr/>
              <p:nvPr/>
            </p:nvSpPr>
            <p:spPr>
              <a:xfrm rot="9203880">
                <a:off x="6832800" y="2462090"/>
                <a:ext cx="2127340" cy="1107577"/>
              </a:xfrm>
              <a:prstGeom prst="arc">
                <a:avLst>
                  <a:gd name="adj1" fmla="val 16200000"/>
                  <a:gd name="adj2" fmla="val 89149"/>
                </a:avLst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4AA44C0-67DC-004D-9F2E-4B4BB96B211F}"/>
              </a:ext>
            </a:extLst>
          </p:cNvPr>
          <p:cNvGrpSpPr/>
          <p:nvPr/>
        </p:nvGrpSpPr>
        <p:grpSpPr>
          <a:xfrm>
            <a:off x="8858544" y="2446020"/>
            <a:ext cx="2798945" cy="2700513"/>
            <a:chOff x="8858544" y="2446020"/>
            <a:chExt cx="2798945" cy="2700513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3F97504-F197-6844-AE43-B4F4FBCA70E7}"/>
                </a:ext>
              </a:extLst>
            </p:cNvPr>
            <p:cNvGrpSpPr/>
            <p:nvPr/>
          </p:nvGrpSpPr>
          <p:grpSpPr>
            <a:xfrm>
              <a:off x="8858544" y="2446020"/>
              <a:ext cx="2402864" cy="2700513"/>
              <a:chOff x="8858544" y="2446020"/>
              <a:chExt cx="2402864" cy="2700513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64A718F-B241-2748-8BAD-A8F531A0DEC1}"/>
                  </a:ext>
                </a:extLst>
              </p:cNvPr>
              <p:cNvSpPr/>
              <p:nvPr/>
            </p:nvSpPr>
            <p:spPr>
              <a:xfrm>
                <a:off x="8943976" y="2446020"/>
                <a:ext cx="2232000" cy="2232000"/>
              </a:xfrm>
              <a:prstGeom prst="rect">
                <a:avLst/>
              </a:prstGeom>
              <a:gradFill>
                <a:gsLst>
                  <a:gs pos="47000">
                    <a:srgbClr val="55BD75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FA8562D5-2E4A-3441-BFA2-BB5B930E070A}"/>
                  </a:ext>
                </a:extLst>
              </p:cNvPr>
              <p:cNvSpPr txBox="1"/>
              <p:nvPr/>
            </p:nvSpPr>
            <p:spPr>
              <a:xfrm>
                <a:off x="8858544" y="4807979"/>
                <a:ext cx="2402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Rodrigo Galdino</a:t>
                </a: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CF16E56F-767D-D841-892C-083712D7B5F8}"/>
                </a:ext>
              </a:extLst>
            </p:cNvPr>
            <p:cNvGrpSpPr/>
            <p:nvPr/>
          </p:nvGrpSpPr>
          <p:grpSpPr>
            <a:xfrm>
              <a:off x="9197161" y="2492932"/>
              <a:ext cx="2460328" cy="1107577"/>
              <a:chOff x="9197161" y="2492932"/>
              <a:chExt cx="2460328" cy="110757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0F3CE2A-D6AB-844B-8FA5-D348D70F45D0}"/>
                  </a:ext>
                </a:extLst>
              </p:cNvPr>
              <p:cNvSpPr/>
              <p:nvPr/>
            </p:nvSpPr>
            <p:spPr>
              <a:xfrm>
                <a:off x="9197161" y="2938722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8249C2-5852-3243-A799-39F861D4559C}"/>
                  </a:ext>
                </a:extLst>
              </p:cNvPr>
              <p:cNvSpPr/>
              <p:nvPr/>
            </p:nvSpPr>
            <p:spPr>
              <a:xfrm>
                <a:off x="10718485" y="293872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Arco 38">
                <a:extLst>
                  <a:ext uri="{FF2B5EF4-FFF2-40B4-BE49-F238E27FC236}">
                    <a16:creationId xmlns:a16="http://schemas.microsoft.com/office/drawing/2014/main" id="{7C5BA014-ED2F-194E-895F-639C227C1A9B}"/>
                  </a:ext>
                </a:extLst>
              </p:cNvPr>
              <p:cNvSpPr/>
              <p:nvPr/>
            </p:nvSpPr>
            <p:spPr>
              <a:xfrm rot="9203880">
                <a:off x="9530149" y="2492932"/>
                <a:ext cx="2127340" cy="1107577"/>
              </a:xfrm>
              <a:prstGeom prst="arc">
                <a:avLst>
                  <a:gd name="adj1" fmla="val 16200000"/>
                  <a:gd name="adj2" fmla="val 89149"/>
                </a:avLst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37B7255-7611-E44C-B353-319B8B53FE6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</p:spTree>
    <p:extLst>
      <p:ext uri="{BB962C8B-B14F-4D97-AF65-F5344CB8AC3E}">
        <p14:creationId xmlns:p14="http://schemas.microsoft.com/office/powerpoint/2010/main" val="356482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 descr="Píer de madeira sobre a água em dia de sol&#10;&#10;Descrição gerada automaticamente">
            <a:extLst>
              <a:ext uri="{FF2B5EF4-FFF2-40B4-BE49-F238E27FC236}">
                <a16:creationId xmlns:a16="http://schemas.microsoft.com/office/drawing/2014/main" id="{2E13B013-2066-7A48-A4B6-C03E941D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73"/>
          <a:stretch/>
        </p:blipFill>
        <p:spPr>
          <a:xfrm>
            <a:off x="1" y="0"/>
            <a:ext cx="12197874" cy="6858000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17BB80E2-F5C7-A746-8949-2857B3555E5A}"/>
              </a:ext>
            </a:extLst>
          </p:cNvPr>
          <p:cNvSpPr/>
          <p:nvPr/>
        </p:nvSpPr>
        <p:spPr>
          <a:xfrm>
            <a:off x="0" y="43790"/>
            <a:ext cx="12191999" cy="685800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520065" y="1576871"/>
            <a:ext cx="51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520065" y="2298273"/>
            <a:ext cx="5162550" cy="226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 segurança informática cria métodos, procedimentos e normas que buscam identificar e eliminar as vulnerabilidades das informações e dos equipamentos físicos, como os computadores.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275949-7FCD-A94B-AFC8-48F05C2EB4D0}"/>
              </a:ext>
            </a:extLst>
          </p:cNvPr>
          <p:cNvSpPr txBox="1"/>
          <p:nvPr/>
        </p:nvSpPr>
        <p:spPr>
          <a:xfrm>
            <a:off x="477809" y="5281129"/>
            <a:ext cx="340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Tópicos do dia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9E2140-31F9-0446-93F8-B213C9778011}"/>
              </a:ext>
            </a:extLst>
          </p:cNvPr>
          <p:cNvSpPr/>
          <p:nvPr/>
        </p:nvSpPr>
        <p:spPr>
          <a:xfrm>
            <a:off x="548641" y="5727273"/>
            <a:ext cx="2160000" cy="1130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8A5E791-A09F-8D44-8E2A-CBA72D021209}"/>
              </a:ext>
            </a:extLst>
          </p:cNvPr>
          <p:cNvSpPr/>
          <p:nvPr/>
        </p:nvSpPr>
        <p:spPr>
          <a:xfrm>
            <a:off x="2743936" y="5727273"/>
            <a:ext cx="2160000" cy="1130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F8F98E-26FC-BF49-B8B4-F031898BDF4F}"/>
              </a:ext>
            </a:extLst>
          </p:cNvPr>
          <p:cNvSpPr/>
          <p:nvPr/>
        </p:nvSpPr>
        <p:spPr>
          <a:xfrm>
            <a:off x="4939231" y="5727273"/>
            <a:ext cx="2160000" cy="1130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5E2E29-8FE8-A443-A4C8-549111A44BF6}"/>
              </a:ext>
            </a:extLst>
          </p:cNvPr>
          <p:cNvSpPr/>
          <p:nvPr/>
        </p:nvSpPr>
        <p:spPr>
          <a:xfrm>
            <a:off x="7134526" y="5727273"/>
            <a:ext cx="2160000" cy="1130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36875D2-2572-8A46-A04C-F10622C5F4FD}"/>
              </a:ext>
            </a:extLst>
          </p:cNvPr>
          <p:cNvSpPr/>
          <p:nvPr/>
        </p:nvSpPr>
        <p:spPr>
          <a:xfrm>
            <a:off x="9329821" y="5727273"/>
            <a:ext cx="2160000" cy="11307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FBDCD2-D4D7-FD49-BA36-2E1FE2D7B8C9}"/>
              </a:ext>
            </a:extLst>
          </p:cNvPr>
          <p:cNvSpPr txBox="1"/>
          <p:nvPr/>
        </p:nvSpPr>
        <p:spPr>
          <a:xfrm>
            <a:off x="868635" y="5727273"/>
            <a:ext cx="1511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Segurança de Rede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15DCA8-DBFD-6344-BD8D-E139879D219D}"/>
              </a:ext>
            </a:extLst>
          </p:cNvPr>
          <p:cNvSpPr txBox="1"/>
          <p:nvPr/>
        </p:nvSpPr>
        <p:spPr>
          <a:xfrm>
            <a:off x="2791555" y="5704340"/>
            <a:ext cx="204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Oque é segurança de internet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DD6183-0224-1546-8C5B-57B776C45CBB}"/>
              </a:ext>
            </a:extLst>
          </p:cNvPr>
          <p:cNvSpPr txBox="1"/>
          <p:nvPr/>
        </p:nvSpPr>
        <p:spPr>
          <a:xfrm>
            <a:off x="4903936" y="5683483"/>
            <a:ext cx="217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Como proteger seus dados on-line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1BF4F1-5C6C-0E43-A615-856116C422BF}"/>
              </a:ext>
            </a:extLst>
          </p:cNvPr>
          <p:cNvSpPr txBox="1"/>
          <p:nvPr/>
        </p:nvSpPr>
        <p:spPr>
          <a:xfrm>
            <a:off x="7144990" y="5704340"/>
            <a:ext cx="20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Como se proteger on-line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6CB101D-D376-3A4E-A3A0-9D8E0C1B4C03}"/>
              </a:ext>
            </a:extLst>
          </p:cNvPr>
          <p:cNvSpPr txBox="1"/>
          <p:nvPr/>
        </p:nvSpPr>
        <p:spPr>
          <a:xfrm>
            <a:off x="9358863" y="5683483"/>
            <a:ext cx="2130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Cuide de Toda a </a:t>
            </a:r>
            <a:r>
              <a:rPr lang="pt-B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Familia</a:t>
            </a:r>
            <a:endParaRPr lang="pt-BR" sz="14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Gráfico 23" descr="Ciclo com pessoas com preenchimento sólido">
            <a:extLst>
              <a:ext uri="{FF2B5EF4-FFF2-40B4-BE49-F238E27FC236}">
                <a16:creationId xmlns:a16="http://schemas.microsoft.com/office/drawing/2014/main" id="{FDA835A9-F9BA-5144-A99A-4E104B5906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8333" y="6131302"/>
            <a:ext cx="603989" cy="603989"/>
          </a:xfrm>
          <a:prstGeom prst="rect">
            <a:avLst/>
          </a:prstGeom>
        </p:spPr>
      </p:pic>
      <p:pic>
        <p:nvPicPr>
          <p:cNvPr id="26" name="Gráfico 25" descr="Gráfico de barras com tendência ascendente com preenchimento sólido">
            <a:extLst>
              <a:ext uri="{FF2B5EF4-FFF2-40B4-BE49-F238E27FC236}">
                <a16:creationId xmlns:a16="http://schemas.microsoft.com/office/drawing/2014/main" id="{C7690FD5-D8D2-364D-AF3F-AA8A062D9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5995" y="6131302"/>
            <a:ext cx="646008" cy="646008"/>
          </a:xfrm>
          <a:prstGeom prst="rect">
            <a:avLst/>
          </a:prstGeom>
        </p:spPr>
      </p:pic>
      <p:pic>
        <p:nvPicPr>
          <p:cNvPr id="28" name="Gráfico 27" descr="Lista de Verificação com preenchimento sólido">
            <a:extLst>
              <a:ext uri="{FF2B5EF4-FFF2-40B4-BE49-F238E27FC236}">
                <a16:creationId xmlns:a16="http://schemas.microsoft.com/office/drawing/2014/main" id="{E1769291-B2A7-A140-A099-B72D3D7E6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5986" y="6117070"/>
            <a:ext cx="618221" cy="618221"/>
          </a:xfrm>
          <a:prstGeom prst="rect">
            <a:avLst/>
          </a:prstGeom>
        </p:spPr>
      </p:pic>
      <p:pic>
        <p:nvPicPr>
          <p:cNvPr id="30" name="Gráfico 29" descr="Círculos com setas com preenchimento sólido">
            <a:extLst>
              <a:ext uri="{FF2B5EF4-FFF2-40B4-BE49-F238E27FC236}">
                <a16:creationId xmlns:a16="http://schemas.microsoft.com/office/drawing/2014/main" id="{C737E6BA-50D1-604E-AE1D-A07519F97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8333" y="6080144"/>
            <a:ext cx="695828" cy="695828"/>
          </a:xfrm>
          <a:prstGeom prst="rect">
            <a:avLst/>
          </a:prstGeom>
        </p:spPr>
      </p:pic>
      <p:pic>
        <p:nvPicPr>
          <p:cNvPr id="32" name="Gráfico 31" descr="Calendário diário com preenchimento sólido">
            <a:extLst>
              <a:ext uri="{FF2B5EF4-FFF2-40B4-BE49-F238E27FC236}">
                <a16:creationId xmlns:a16="http://schemas.microsoft.com/office/drawing/2014/main" id="{B11604B9-B915-A048-B059-09845FC768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96005" y="6038149"/>
            <a:ext cx="776061" cy="776061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607586" y="4318853"/>
            <a:ext cx="1207008" cy="374904"/>
            <a:chOff x="585216" y="3767328"/>
            <a:chExt cx="1207008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207008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85496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969264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26BA24E-7BC7-E049-8238-9D530811EFD0}"/>
              </a:ext>
            </a:extLst>
          </p:cNvPr>
          <p:cNvGrpSpPr/>
          <p:nvPr/>
        </p:nvGrpSpPr>
        <p:grpSpPr>
          <a:xfrm>
            <a:off x="1869458" y="4318853"/>
            <a:ext cx="1956816" cy="374904"/>
            <a:chOff x="1869458" y="4318853"/>
            <a:chExt cx="1956816" cy="374904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6378447-0D95-8F45-89FB-794AA53CC785}"/>
                </a:ext>
              </a:extLst>
            </p:cNvPr>
            <p:cNvGrpSpPr/>
            <p:nvPr/>
          </p:nvGrpSpPr>
          <p:grpSpPr>
            <a:xfrm>
              <a:off x="1869458" y="4318853"/>
              <a:ext cx="1956816" cy="374904"/>
              <a:chOff x="1847088" y="3767328"/>
              <a:chExt cx="1956816" cy="374904"/>
            </a:xfrm>
          </p:grpSpPr>
          <p:sp>
            <p:nvSpPr>
              <p:cNvPr id="45" name="Retângulo Arredondado 44">
                <a:extLst>
                  <a:ext uri="{FF2B5EF4-FFF2-40B4-BE49-F238E27FC236}">
                    <a16:creationId xmlns:a16="http://schemas.microsoft.com/office/drawing/2014/main" id="{64A31B95-A187-B749-AA06-2AB04D859721}"/>
                  </a:ext>
                </a:extLst>
              </p:cNvPr>
              <p:cNvSpPr/>
              <p:nvPr/>
            </p:nvSpPr>
            <p:spPr>
              <a:xfrm>
                <a:off x="1847088" y="3767328"/>
                <a:ext cx="1901952" cy="374904"/>
              </a:xfrm>
              <a:prstGeom prst="roundRect">
                <a:avLst/>
              </a:prstGeom>
              <a:solidFill>
                <a:srgbClr val="6E7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0424A5F8-CDA7-8441-A22D-DF7860FDC0B3}"/>
                  </a:ext>
                </a:extLst>
              </p:cNvPr>
              <p:cNvSpPr txBox="1"/>
              <p:nvPr/>
            </p:nvSpPr>
            <p:spPr>
              <a:xfrm>
                <a:off x="2222837" y="3817620"/>
                <a:ext cx="1581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chemeClr val="bg1"/>
                    </a:solidFill>
                    <a:latin typeface="Lucida Sans" panose="020B0602030504020204" pitchFamily="34" charset="77"/>
                  </a:rPr>
                  <a:t>Mais informações</a:t>
                </a:r>
              </a:p>
            </p:txBody>
          </p:sp>
        </p:grpSp>
        <p:pic>
          <p:nvPicPr>
            <p:cNvPr id="49" name="Imagem 48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297417-67E7-4B47-8ECD-47E50A5F5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2011" y="4388851"/>
              <a:ext cx="219001" cy="219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52438340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ar com sol ao fundo&#10;&#10;Descrição gerada automaticamente">
            <a:extLst>
              <a:ext uri="{FF2B5EF4-FFF2-40B4-BE49-F238E27FC236}">
                <a16:creationId xmlns:a16="http://schemas.microsoft.com/office/drawing/2014/main" id="{79372175-5832-EC4A-92D1-5574D223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31C2B36-4F48-BC46-A041-42888D3DA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1414"/>
              </a:gs>
              <a:gs pos="100000">
                <a:srgbClr val="141414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520065" y="1576871"/>
            <a:ext cx="516255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Segurança de Rede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520065" y="2298273"/>
            <a:ext cx="5162550" cy="226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Segurança de rede refere-se a qualquer atividade criada para proteger a usabilidade e a integridade da sua rede e dos seus dados. Destina-se a uma variedade de ameaças e as impede de entra ou se espalhar na internet.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607586" y="4318853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295762" y="432630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815826" y="432630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335890" y="4326305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337172" y="4326305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908756" y="4369145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415829" y="4391614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90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ar com sol ao fundo&#10;&#10;Descrição gerada automaticamente">
            <a:extLst>
              <a:ext uri="{FF2B5EF4-FFF2-40B4-BE49-F238E27FC236}">
                <a16:creationId xmlns:a16="http://schemas.microsoft.com/office/drawing/2014/main" id="{79372175-5832-EC4A-92D1-5574D223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31C2B36-4F48-BC46-A041-42888D3DA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1414"/>
              </a:gs>
              <a:gs pos="100000">
                <a:srgbClr val="141414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612828" y="84161"/>
            <a:ext cx="516255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Segurança de Rede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290006" y="1769570"/>
            <a:ext cx="5162550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 seu roteador Wi-Fi é um aspecto essencial da segurança na Internet. Ele verifica todo o tráfego de entrada e saída e controla o acesso à sua rede Wi-Fi e, por meio dela, seus telefones, computadores e outros dispositivos. A segurança do roteador melhorou nos últimos anos, mas ainda há etapas que você pode seguir para aprimorar a proteção na Internet.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D168AF3-DB97-DFF7-0257-C45D8B90BF64}"/>
              </a:ext>
            </a:extLst>
          </p:cNvPr>
          <p:cNvSpPr txBox="1"/>
          <p:nvPr/>
        </p:nvSpPr>
        <p:spPr>
          <a:xfrm>
            <a:off x="186047" y="882316"/>
            <a:ext cx="61389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Como configurar o seu roteador Wi-Fi com segurança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E12CC86-EF9D-73E3-336E-88701038A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899" y="668936"/>
            <a:ext cx="4010117" cy="267341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766D683-42F9-C245-480C-F6CE4CA5F991}"/>
              </a:ext>
            </a:extLst>
          </p:cNvPr>
          <p:cNvSpPr txBox="1"/>
          <p:nvPr/>
        </p:nvSpPr>
        <p:spPr>
          <a:xfrm>
            <a:off x="6194103" y="3458970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Alterar as configurações padrão do seu roteador, como o nome e os detalhes de login do seu roteador padrão, é um primeiro passo importante. Isso pode ajudar a diminuir o potencial de que sua rede Wi-Fi seja um alvo para hackers, pois indica que o roteador está sendo ativamente gerenciado.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32C9C32F-099C-E4E7-C6BD-64DF0618FC0F}"/>
              </a:ext>
            </a:extLst>
          </p:cNvPr>
          <p:cNvGrpSpPr/>
          <p:nvPr/>
        </p:nvGrpSpPr>
        <p:grpSpPr>
          <a:xfrm>
            <a:off x="524524" y="5282100"/>
            <a:ext cx="1506964" cy="374904"/>
            <a:chOff x="585216" y="3767328"/>
            <a:chExt cx="1506964" cy="374904"/>
          </a:xfrm>
        </p:grpSpPr>
        <p:sp>
          <p:nvSpPr>
            <p:cNvPr id="29" name="Retângulo Arredondado 40">
              <a:extLst>
                <a:ext uri="{FF2B5EF4-FFF2-40B4-BE49-F238E27FC236}">
                  <a16:creationId xmlns:a16="http://schemas.microsoft.com/office/drawing/2014/main" id="{D6341569-A62A-2527-4442-7AAEFC859EA5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Triângulo 41">
              <a:extLst>
                <a:ext uri="{FF2B5EF4-FFF2-40B4-BE49-F238E27FC236}">
                  <a16:creationId xmlns:a16="http://schemas.microsoft.com/office/drawing/2014/main" id="{DA67F074-B788-B3D0-33C4-2548C15B97DA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6B774894-DFE4-16D7-3420-40BD7C941FF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32" name="Oval 3">
            <a:extLst>
              <a:ext uri="{FF2B5EF4-FFF2-40B4-BE49-F238E27FC236}">
                <a16:creationId xmlns:a16="http://schemas.microsoft.com/office/drawing/2014/main" id="{6CE1BD7F-940E-9E72-7F70-42DC7604C418}"/>
              </a:ext>
            </a:extLst>
          </p:cNvPr>
          <p:cNvSpPr/>
          <p:nvPr/>
        </p:nvSpPr>
        <p:spPr>
          <a:xfrm>
            <a:off x="2212700" y="5289552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ADE1F22E-095A-0D0A-A1A6-62309D17B120}"/>
              </a:ext>
            </a:extLst>
          </p:cNvPr>
          <p:cNvSpPr/>
          <p:nvPr/>
        </p:nvSpPr>
        <p:spPr>
          <a:xfrm>
            <a:off x="2732764" y="5289552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Oval 38">
            <a:extLst>
              <a:ext uri="{FF2B5EF4-FFF2-40B4-BE49-F238E27FC236}">
                <a16:creationId xmlns:a16="http://schemas.microsoft.com/office/drawing/2014/main" id="{9BDA6B47-1F31-019C-42F0-E931B79B3F08}"/>
              </a:ext>
            </a:extLst>
          </p:cNvPr>
          <p:cNvSpPr/>
          <p:nvPr/>
        </p:nvSpPr>
        <p:spPr>
          <a:xfrm>
            <a:off x="3252828" y="5289552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76E8155-CD34-4AAB-D69F-90FD3716B39D}"/>
              </a:ext>
            </a:extLst>
          </p:cNvPr>
          <p:cNvSpPr txBox="1"/>
          <p:nvPr/>
        </p:nvSpPr>
        <p:spPr>
          <a:xfrm>
            <a:off x="2254110" y="5289552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4" name="Gráfico 43" descr="Sinal de polegar para cima com preenchimento sólido">
            <a:extLst>
              <a:ext uri="{FF2B5EF4-FFF2-40B4-BE49-F238E27FC236}">
                <a16:creationId xmlns:a16="http://schemas.microsoft.com/office/drawing/2014/main" id="{A72D4424-7CF9-5971-CC1C-01B06E804B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333"/>
          <a:stretch/>
        </p:blipFill>
        <p:spPr>
          <a:xfrm>
            <a:off x="2825694" y="5332392"/>
            <a:ext cx="200122" cy="279239"/>
          </a:xfrm>
          <a:prstGeom prst="rect">
            <a:avLst/>
          </a:prstGeom>
        </p:spPr>
      </p:pic>
      <p:pic>
        <p:nvPicPr>
          <p:cNvPr id="45" name="Gráfico 44" descr="Sinal de polegar para cima com preenchimento sólido">
            <a:extLst>
              <a:ext uri="{FF2B5EF4-FFF2-40B4-BE49-F238E27FC236}">
                <a16:creationId xmlns:a16="http://schemas.microsoft.com/office/drawing/2014/main" id="{291B8FA1-43D8-48D0-CA74-38B1A3D224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333"/>
          <a:stretch/>
        </p:blipFill>
        <p:spPr>
          <a:xfrm rot="10800000">
            <a:off x="3332767" y="5354861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7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ar com sol ao fundo&#10;&#10;Descrição gerada automaticamente">
            <a:extLst>
              <a:ext uri="{FF2B5EF4-FFF2-40B4-BE49-F238E27FC236}">
                <a16:creationId xmlns:a16="http://schemas.microsoft.com/office/drawing/2014/main" id="{79372175-5832-EC4A-92D1-5574D223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31C2B36-4F48-BC46-A041-42888D3DA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41414"/>
              </a:gs>
              <a:gs pos="100000">
                <a:srgbClr val="141414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515889" y="148770"/>
            <a:ext cx="516255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Segurança de Rede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288630" y="1720276"/>
            <a:ext cx="5162550" cy="410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Internet das Coisas (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IoT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é um termo usado para descrever dispositivos físicos que não sejam computadores, telefones e servidores, que se conectam à Internet e podem coletar e compartilhar dados. Entre os exemplos de dispositivos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IoT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, encontram-se monitores de fitness vestíveis, geladeiras inteligentes, relógios inteligentes e assistentes de voz, como o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Amazon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Echo e o Google Home. Estima-se que, em 2026, haverá 64 bilhões de dispositivos </a:t>
            </a:r>
            <a:r>
              <a:rPr lang="pt-BR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IoT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instalados em todo o mundo.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F841F98-7672-D050-61DC-9005127D2C06}"/>
              </a:ext>
            </a:extLst>
          </p:cNvPr>
          <p:cNvSpPr txBox="1"/>
          <p:nvPr/>
        </p:nvSpPr>
        <p:spPr>
          <a:xfrm>
            <a:off x="288630" y="792223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Segurança da rede e Internet das Coisas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C5AC907-64E0-D95B-BF70-6ADE1575E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822" y="1207721"/>
            <a:ext cx="5224310" cy="2089724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95ADB2-E6AD-3930-3A8B-423AFDACCC18}"/>
              </a:ext>
            </a:extLst>
          </p:cNvPr>
          <p:cNvSpPr txBox="1"/>
          <p:nvPr/>
        </p:nvSpPr>
        <p:spPr>
          <a:xfrm>
            <a:off x="5994899" y="3440230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Todos esses dispositivos conectados à Internet criam novas oportunidades para as informações serem comprometidas. Não só o volume de dados compartilhados via </a:t>
            </a:r>
            <a:r>
              <a:rPr lang="pt-BR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IoT</a:t>
            </a:r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 nunca foi tão grande como a natureza desses dados é com frequência altamente confidencial. Isso destaca a necessidade de conhecer as ameaças à segurança da Internet e de praticar uma boa higiene de segurança virtual.</a:t>
            </a:r>
          </a:p>
        </p:txBody>
      </p:sp>
    </p:spTree>
    <p:extLst>
      <p:ext uri="{BB962C8B-B14F-4D97-AF65-F5344CB8AC3E}">
        <p14:creationId xmlns:p14="http://schemas.microsoft.com/office/powerpoint/2010/main" val="11384751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Sol se pondo atrás de árvores&#10;&#10;Descrição gerada automaticamente">
            <a:extLst>
              <a:ext uri="{FF2B5EF4-FFF2-40B4-BE49-F238E27FC236}">
                <a16:creationId xmlns:a16="http://schemas.microsoft.com/office/drawing/2014/main" id="{204E0F70-C6DA-F446-A427-4B5D99A4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B566025D-1CFF-6643-828C-2303F752D12D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520065" y="1304457"/>
            <a:ext cx="516255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é Segurança de Internet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520063" y="2271640"/>
            <a:ext cx="5162550" cy="300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Segurança da internet é um termo que descreve a segurança de atividades e transações feitas pela internet. Trata-se de um componente particular de ideias maiores, como segurança virtual e segurança do computador, envolvedor tópicos que incluem segurança do navegador, comportamento on-line e segurança de rede.</a:t>
            </a:r>
            <a:r>
              <a:rPr lang="pt-BR" sz="1600" dirty="0"/>
              <a:t> 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5A2490F-4F08-E240-81E9-F2211454C4EC}"/>
              </a:ext>
            </a:extLst>
          </p:cNvPr>
          <p:cNvGrpSpPr/>
          <p:nvPr/>
        </p:nvGrpSpPr>
        <p:grpSpPr>
          <a:xfrm>
            <a:off x="607586" y="5084368"/>
            <a:ext cx="1506964" cy="374904"/>
            <a:chOff x="585216" y="3767328"/>
            <a:chExt cx="1506964" cy="374904"/>
          </a:xfrm>
        </p:grpSpPr>
        <p:sp>
          <p:nvSpPr>
            <p:cNvPr id="41" name="Retângulo Arredondado 40">
              <a:extLst>
                <a:ext uri="{FF2B5EF4-FFF2-40B4-BE49-F238E27FC236}">
                  <a16:creationId xmlns:a16="http://schemas.microsoft.com/office/drawing/2014/main" id="{D8E5B237-5309-8542-BABC-A4576CA67EA4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Triângulo 41">
              <a:extLst>
                <a:ext uri="{FF2B5EF4-FFF2-40B4-BE49-F238E27FC236}">
                  <a16:creationId xmlns:a16="http://schemas.microsoft.com/office/drawing/2014/main" id="{C36579B6-D44D-A046-BFDD-7953E03BB931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CED0E738-D552-1649-A8D5-DD6DCBD298CA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2C19402-9F3C-BB4F-BBDD-5146226B7FD8}"/>
              </a:ext>
            </a:extLst>
          </p:cNvPr>
          <p:cNvSpPr/>
          <p:nvPr/>
        </p:nvSpPr>
        <p:spPr>
          <a:xfrm>
            <a:off x="2295762" y="509182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F32BFE-F475-AA42-9AC5-54787151D1BE}"/>
              </a:ext>
            </a:extLst>
          </p:cNvPr>
          <p:cNvSpPr/>
          <p:nvPr/>
        </p:nvSpPr>
        <p:spPr>
          <a:xfrm>
            <a:off x="2815826" y="509182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F6C736-A6B4-7D44-9630-CB7AF35D3454}"/>
              </a:ext>
            </a:extLst>
          </p:cNvPr>
          <p:cNvSpPr/>
          <p:nvPr/>
        </p:nvSpPr>
        <p:spPr>
          <a:xfrm>
            <a:off x="3335890" y="5091820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42F6AC-5928-374E-8454-21C0969B30A4}"/>
              </a:ext>
            </a:extLst>
          </p:cNvPr>
          <p:cNvSpPr txBox="1"/>
          <p:nvPr/>
        </p:nvSpPr>
        <p:spPr>
          <a:xfrm>
            <a:off x="2337172" y="5091820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8" name="Gráfico 7" descr="Sinal de polegar para cima com preenchimento sólido">
            <a:extLst>
              <a:ext uri="{FF2B5EF4-FFF2-40B4-BE49-F238E27FC236}">
                <a16:creationId xmlns:a16="http://schemas.microsoft.com/office/drawing/2014/main" id="{D5C5B0FF-61CE-A449-8771-28E4444BC1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>
            <a:off x="2908756" y="5134660"/>
            <a:ext cx="200122" cy="279239"/>
          </a:xfrm>
          <a:prstGeom prst="rect">
            <a:avLst/>
          </a:prstGeom>
        </p:spPr>
      </p:pic>
      <p:pic>
        <p:nvPicPr>
          <p:cNvPr id="47" name="Gráfico 46" descr="Sinal de polegar para cima com preenchimento sólido">
            <a:extLst>
              <a:ext uri="{FF2B5EF4-FFF2-40B4-BE49-F238E27FC236}">
                <a16:creationId xmlns:a16="http://schemas.microsoft.com/office/drawing/2014/main" id="{E19994E9-0947-8D40-BAE0-9D0A9BB54F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8333"/>
          <a:stretch/>
        </p:blipFill>
        <p:spPr>
          <a:xfrm rot="10800000">
            <a:off x="3415829" y="5157129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83556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Sol se pondo atrás de árvores&#10;&#10;Descrição gerada automaticamente">
            <a:extLst>
              <a:ext uri="{FF2B5EF4-FFF2-40B4-BE49-F238E27FC236}">
                <a16:creationId xmlns:a16="http://schemas.microsoft.com/office/drawing/2014/main" id="{204E0F70-C6DA-F446-A427-4B5D99A4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6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B566025D-1CFF-6643-828C-2303F752D12D}"/>
              </a:ext>
            </a:extLst>
          </p:cNvPr>
          <p:cNvSpPr/>
          <p:nvPr/>
        </p:nvSpPr>
        <p:spPr>
          <a:xfrm>
            <a:off x="-1" y="37088"/>
            <a:ext cx="12191999" cy="6858000"/>
          </a:xfrm>
          <a:prstGeom prst="rect">
            <a:avLst/>
          </a:prstGeom>
          <a:gradFill>
            <a:gsLst>
              <a:gs pos="37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D5E6EA-721B-8844-A203-324445F1A4A5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BF0523-F634-AA45-91A1-54CBD09D2B92}"/>
              </a:ext>
            </a:extLst>
          </p:cNvPr>
          <p:cNvSpPr txBox="1"/>
          <p:nvPr/>
        </p:nvSpPr>
        <p:spPr>
          <a:xfrm>
            <a:off x="3175825" y="90036"/>
            <a:ext cx="664287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é Segurança de Internet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2242B1C-2085-214A-979A-563B952A229A}"/>
              </a:ext>
            </a:extLst>
          </p:cNvPr>
          <p:cNvSpPr txBox="1"/>
          <p:nvPr/>
        </p:nvSpPr>
        <p:spPr>
          <a:xfrm>
            <a:off x="369142" y="1867908"/>
            <a:ext cx="5162550" cy="10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Para garantir a privacidade e segurança na Internet, é importante conhecer os diferentes tipos de ataques. As ameaças comuns à segurança na Internet incluem: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ACC3F-E133-DD49-8D98-4258E13BC945}"/>
              </a:ext>
            </a:extLst>
          </p:cNvPr>
          <p:cNvSpPr txBox="1"/>
          <p:nvPr/>
        </p:nvSpPr>
        <p:spPr>
          <a:xfrm>
            <a:off x="290006" y="264322"/>
            <a:ext cx="1488819" cy="430845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7614"/>
              </a:avLst>
            </a:prstTxWarp>
            <a:spAutoFit/>
          </a:bodyPr>
          <a:lstStyle/>
          <a:p>
            <a:r>
              <a:rPr lang="pt-BR" sz="15000" dirty="0">
                <a:solidFill>
                  <a:srgbClr val="FF0000"/>
                </a:solidFill>
                <a:latin typeface="Bebas Neue" panose="020B0606020202050201" pitchFamily="34" charset="77"/>
              </a:rPr>
              <a:t>grupoflix</a:t>
            </a:r>
          </a:p>
        </p:txBody>
      </p:sp>
      <p:pic>
        <p:nvPicPr>
          <p:cNvPr id="14" name="Gráfico 13" descr="Lupa com preenchimento sólido">
            <a:extLst>
              <a:ext uri="{FF2B5EF4-FFF2-40B4-BE49-F238E27FC236}">
                <a16:creationId xmlns:a16="http://schemas.microsoft.com/office/drawing/2014/main" id="{05530C80-F2CF-A445-8C57-5DB19455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311" y="161788"/>
            <a:ext cx="317956" cy="317956"/>
          </a:xfrm>
          <a:prstGeom prst="rect">
            <a:avLst/>
          </a:prstGeom>
        </p:spPr>
      </p:pic>
      <p:pic>
        <p:nvPicPr>
          <p:cNvPr id="17" name="Gráfico 16" descr="Campainha com preenchimento sólido">
            <a:extLst>
              <a:ext uri="{FF2B5EF4-FFF2-40B4-BE49-F238E27FC236}">
                <a16:creationId xmlns:a16="http://schemas.microsoft.com/office/drawing/2014/main" id="{68BC3D0D-0855-F844-8DB2-168A37A0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4038" y="161788"/>
            <a:ext cx="317956" cy="31795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9898392-171F-54E0-16EA-877366929A5F}"/>
              </a:ext>
            </a:extLst>
          </p:cNvPr>
          <p:cNvSpPr txBox="1"/>
          <p:nvPr/>
        </p:nvSpPr>
        <p:spPr>
          <a:xfrm>
            <a:off x="241073" y="905352"/>
            <a:ext cx="6094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Quais são as ameaças mais comuns à segurança na Internet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CB6BF3-8EE3-FB99-3198-0756FB801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494" y="799511"/>
            <a:ext cx="4762500" cy="2676525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96EBCC36-4E38-AD71-A37A-209EFE4C06D6}"/>
              </a:ext>
            </a:extLst>
          </p:cNvPr>
          <p:cNvSpPr txBox="1"/>
          <p:nvPr/>
        </p:nvSpPr>
        <p:spPr>
          <a:xfrm>
            <a:off x="369142" y="29056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Phishing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EB2FB86-FEC9-0B4F-DC50-4DFDA651745F}"/>
              </a:ext>
            </a:extLst>
          </p:cNvPr>
          <p:cNvSpPr txBox="1"/>
          <p:nvPr/>
        </p:nvSpPr>
        <p:spPr>
          <a:xfrm>
            <a:off x="402743" y="3274994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Phishing</a:t>
            </a:r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 é um ataque virtual envolvendo e-mails enganosos. Os hackers tentam enganar os remetentes dos e-mails para que acreditem que uma mensagem é genuína e relevante, uma solicitação do seu banco ou uma nota de um colega de trabalho, por exemplo, de forma que cliquem em um link ou abram um anexo. O objetivo é enganar as pessoas para que entreguem informações pessoais ou baixem malware.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51ADF7E-43E3-6344-FA6D-D256A073B498}"/>
              </a:ext>
            </a:extLst>
          </p:cNvPr>
          <p:cNvGrpSpPr/>
          <p:nvPr/>
        </p:nvGrpSpPr>
        <p:grpSpPr>
          <a:xfrm>
            <a:off x="527647" y="6170766"/>
            <a:ext cx="1506964" cy="374904"/>
            <a:chOff x="585216" y="3767328"/>
            <a:chExt cx="1506964" cy="374904"/>
          </a:xfrm>
        </p:grpSpPr>
        <p:sp>
          <p:nvSpPr>
            <p:cNvPr id="31" name="Retângulo Arredondado 40">
              <a:extLst>
                <a:ext uri="{FF2B5EF4-FFF2-40B4-BE49-F238E27FC236}">
                  <a16:creationId xmlns:a16="http://schemas.microsoft.com/office/drawing/2014/main" id="{AB4326AF-7778-1452-52AF-49566147D0C8}"/>
                </a:ext>
              </a:extLst>
            </p:cNvPr>
            <p:cNvSpPr/>
            <p:nvPr/>
          </p:nvSpPr>
          <p:spPr>
            <a:xfrm>
              <a:off x="585216" y="3767328"/>
              <a:ext cx="1506964" cy="37490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Triângulo 41">
              <a:extLst>
                <a:ext uri="{FF2B5EF4-FFF2-40B4-BE49-F238E27FC236}">
                  <a16:creationId xmlns:a16="http://schemas.microsoft.com/office/drawing/2014/main" id="{6CAC5BC6-122D-02D0-F06D-DCE9C8F69538}"/>
                </a:ext>
              </a:extLst>
            </p:cNvPr>
            <p:cNvSpPr/>
            <p:nvPr/>
          </p:nvSpPr>
          <p:spPr>
            <a:xfrm rot="5400000">
              <a:off x="997844" y="3886200"/>
              <a:ext cx="146304" cy="13716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2114ACC3-B6E6-751B-4A7B-23D4E69B0CC2}"/>
                </a:ext>
              </a:extLst>
            </p:cNvPr>
            <p:cNvSpPr txBox="1"/>
            <p:nvPr/>
          </p:nvSpPr>
          <p:spPr>
            <a:xfrm>
              <a:off x="1126428" y="3817620"/>
              <a:ext cx="731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Lucida Sans" panose="020B0602030504020204" pitchFamily="34" charset="77"/>
                </a:rPr>
                <a:t>Assistir</a:t>
              </a:r>
            </a:p>
          </p:txBody>
        </p:sp>
      </p:grpSp>
      <p:sp>
        <p:nvSpPr>
          <p:cNvPr id="34" name="Oval 3">
            <a:extLst>
              <a:ext uri="{FF2B5EF4-FFF2-40B4-BE49-F238E27FC236}">
                <a16:creationId xmlns:a16="http://schemas.microsoft.com/office/drawing/2014/main" id="{D7637B5B-24E3-09DD-1741-F61715238CFD}"/>
              </a:ext>
            </a:extLst>
          </p:cNvPr>
          <p:cNvSpPr/>
          <p:nvPr/>
        </p:nvSpPr>
        <p:spPr>
          <a:xfrm>
            <a:off x="2215823" y="6178218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D931953C-8C2F-9B09-D29C-8A29D9D99868}"/>
              </a:ext>
            </a:extLst>
          </p:cNvPr>
          <p:cNvSpPr/>
          <p:nvPr/>
        </p:nvSpPr>
        <p:spPr>
          <a:xfrm>
            <a:off x="2735887" y="6178218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Oval 38">
            <a:extLst>
              <a:ext uri="{FF2B5EF4-FFF2-40B4-BE49-F238E27FC236}">
                <a16:creationId xmlns:a16="http://schemas.microsoft.com/office/drawing/2014/main" id="{F86EE678-DB69-EC62-1D90-866B9D5FC54F}"/>
              </a:ext>
            </a:extLst>
          </p:cNvPr>
          <p:cNvSpPr/>
          <p:nvPr/>
        </p:nvSpPr>
        <p:spPr>
          <a:xfrm>
            <a:off x="3255951" y="6178218"/>
            <a:ext cx="360000" cy="36000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D7CA662-CABA-1CD6-4279-8F09C4B56F8C}"/>
              </a:ext>
            </a:extLst>
          </p:cNvPr>
          <p:cNvSpPr txBox="1"/>
          <p:nvPr/>
        </p:nvSpPr>
        <p:spPr>
          <a:xfrm>
            <a:off x="2257233" y="6178218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45" name="Gráfico 44" descr="Sinal de polegar para cima com preenchimento sólido">
            <a:extLst>
              <a:ext uri="{FF2B5EF4-FFF2-40B4-BE49-F238E27FC236}">
                <a16:creationId xmlns:a16="http://schemas.microsoft.com/office/drawing/2014/main" id="{16F1B8CA-FA4B-782F-2F5A-F53798067B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333"/>
          <a:stretch/>
        </p:blipFill>
        <p:spPr>
          <a:xfrm>
            <a:off x="2828817" y="6221058"/>
            <a:ext cx="200122" cy="279239"/>
          </a:xfrm>
          <a:prstGeom prst="rect">
            <a:avLst/>
          </a:prstGeom>
        </p:spPr>
      </p:pic>
      <p:pic>
        <p:nvPicPr>
          <p:cNvPr id="46" name="Gráfico 45" descr="Sinal de polegar para cima com preenchimento sólido">
            <a:extLst>
              <a:ext uri="{FF2B5EF4-FFF2-40B4-BE49-F238E27FC236}">
                <a16:creationId xmlns:a16="http://schemas.microsoft.com/office/drawing/2014/main" id="{FBEA8B92-2565-8A9C-9D37-D70F15EEC7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8333"/>
          <a:stretch/>
        </p:blipFill>
        <p:spPr>
          <a:xfrm rot="10800000">
            <a:off x="3335890" y="6243527"/>
            <a:ext cx="200122" cy="2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4310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1173</Words>
  <Application>Microsoft Office PowerPoint</Application>
  <PresentationFormat>Widescreen</PresentationFormat>
  <Paragraphs>93</Paragraphs>
  <Slides>18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Bebas Neue</vt:lpstr>
      <vt:lpstr>Calibri</vt:lpstr>
      <vt:lpstr>Calibri Light</vt:lpstr>
      <vt:lpstr>Century Gothic</vt:lpstr>
      <vt:lpstr>Lucida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Doria</dc:creator>
  <cp:lastModifiedBy>bruno</cp:lastModifiedBy>
  <cp:revision>6</cp:revision>
  <dcterms:created xsi:type="dcterms:W3CDTF">2021-09-09T01:54:30Z</dcterms:created>
  <dcterms:modified xsi:type="dcterms:W3CDTF">2022-05-16T23:21:18Z</dcterms:modified>
</cp:coreProperties>
</file>